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64" r:id="rId5"/>
    <p:sldId id="260" r:id="rId6"/>
    <p:sldId id="261" r:id="rId7"/>
    <p:sldId id="269" r:id="rId8"/>
    <p:sldId id="262" r:id="rId9"/>
    <p:sldId id="263" r:id="rId10"/>
    <p:sldId id="265" r:id="rId11"/>
    <p:sldId id="270" r:id="rId12"/>
    <p:sldId id="273" r:id="rId13"/>
    <p:sldId id="271" r:id="rId14"/>
    <p:sldId id="266" r:id="rId15"/>
    <p:sldId id="259" r:id="rId16"/>
    <p:sldId id="267" r:id="rId17"/>
    <p:sldId id="268" r:id="rId18"/>
    <p:sldId id="272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A8778-0768-4BDB-BF83-C94ECD856FA6}" type="datetimeFigureOut">
              <a:rPr lang="en-CA" smtClean="0"/>
              <a:t>2018-07-10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4D1EC-4162-483A-915D-9B867A354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7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B4637-79FE-41CA-B894-B55343C37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Mumps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74D279-93F9-4DD6-8A7A-EA614E068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Outbreak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896FED-D6A2-41F8-87D2-14FFB124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864" y="1153886"/>
            <a:ext cx="597407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EDD19-25FC-4961-B31C-98D2D0B3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11C2ED-BB9B-447E-A8C7-63692BAC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563" y="3462826"/>
            <a:ext cx="7510873" cy="2421506"/>
          </a:xfrm>
        </p:spPr>
        <p:txBody>
          <a:bodyPr/>
          <a:lstStyle/>
          <a:p>
            <a:r>
              <a:rPr lang="en-CA" dirty="0"/>
              <a:t>Preferred method for diagnosis is PCR or culture</a:t>
            </a:r>
          </a:p>
          <a:p>
            <a:pPr lvl="1"/>
            <a:r>
              <a:rPr lang="en-CA" dirty="0"/>
              <a:t>Submit CSF, urine, or a buccal/throat swab in UTM for PCR test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Serology is not recommended routine diagnosis as many have been immunized and a negative IgM can not rule out an active case</a:t>
            </a:r>
          </a:p>
        </p:txBody>
      </p:sp>
    </p:spTree>
    <p:extLst>
      <p:ext uri="{BB962C8B-B14F-4D97-AF65-F5344CB8AC3E}">
        <p14:creationId xmlns:p14="http://schemas.microsoft.com/office/powerpoint/2010/main" val="415867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EDD19-25FC-4961-B31C-98D2D0B3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11C2ED-BB9B-447E-A8C7-63692BAC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Please follow the instructions below for choice of specimens:</a:t>
            </a:r>
          </a:p>
          <a:p>
            <a:r>
              <a:rPr lang="en-CA" dirty="0"/>
              <a:t>Oral specimens:</a:t>
            </a:r>
          </a:p>
          <a:p>
            <a:pPr lvl="1"/>
            <a:r>
              <a:rPr lang="en-CA" dirty="0"/>
              <a:t>Throat, nasopharyngeal, saliva, buccal swab or swab around the </a:t>
            </a:r>
            <a:r>
              <a:rPr lang="en-CA" dirty="0" err="1"/>
              <a:t>Stensen’s</a:t>
            </a:r>
            <a:r>
              <a:rPr lang="en-CA" dirty="0"/>
              <a:t> duct.</a:t>
            </a:r>
          </a:p>
          <a:p>
            <a:pPr lvl="1"/>
            <a:r>
              <a:rPr lang="en-CA" dirty="0"/>
              <a:t>Collect within 5 days of onset of symptoms. Place swabs in M4 viral transport medium.</a:t>
            </a:r>
          </a:p>
          <a:p>
            <a:r>
              <a:rPr lang="en-CA" dirty="0"/>
              <a:t>Urine:</a:t>
            </a:r>
          </a:p>
          <a:p>
            <a:pPr lvl="1"/>
            <a:r>
              <a:rPr lang="en-CA" dirty="0"/>
              <a:t>Collect ~ 50 ml clean catch urine in sterile dry container.</a:t>
            </a:r>
          </a:p>
          <a:p>
            <a:r>
              <a:rPr lang="en-CA" dirty="0"/>
              <a:t>Blood:</a:t>
            </a:r>
          </a:p>
          <a:p>
            <a:pPr lvl="1"/>
            <a:r>
              <a:rPr lang="en-CA" dirty="0"/>
              <a:t>Collect blood in serum separator tube</a:t>
            </a:r>
          </a:p>
        </p:txBody>
      </p:sp>
    </p:spTree>
    <p:extLst>
      <p:ext uri="{BB962C8B-B14F-4D97-AF65-F5344CB8AC3E}">
        <p14:creationId xmlns:p14="http://schemas.microsoft.com/office/powerpoint/2010/main" val="243527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44366"/>
            <a:ext cx="8761413" cy="709448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Posted in Emergency Department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935" y="1016876"/>
            <a:ext cx="7567448" cy="55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D9C982-048D-4DFD-BCAF-537BE24F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69" y="34566"/>
            <a:ext cx="5775649" cy="70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96632-E498-4EAE-9184-DCC157A2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946F4-CC75-4B36-A696-4763897C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774" y="3597050"/>
            <a:ext cx="4784451" cy="2287282"/>
          </a:xfrm>
        </p:spPr>
        <p:txBody>
          <a:bodyPr/>
          <a:lstStyle/>
          <a:p>
            <a:r>
              <a:rPr lang="en-CA" dirty="0"/>
              <a:t>Treatment is supportive only</a:t>
            </a:r>
          </a:p>
          <a:p>
            <a:pPr lvl="1"/>
            <a:r>
              <a:rPr lang="en-CA" dirty="0"/>
              <a:t>Antipyretics for fever and discomfort</a:t>
            </a:r>
          </a:p>
          <a:p>
            <a:pPr lvl="1"/>
            <a:r>
              <a:rPr lang="en-CA" dirty="0"/>
              <a:t>Bed rest</a:t>
            </a:r>
          </a:p>
          <a:p>
            <a:pPr lvl="1"/>
            <a:r>
              <a:rPr lang="en-CA" dirty="0"/>
              <a:t>Drink lots of water</a:t>
            </a:r>
          </a:p>
          <a:p>
            <a:pPr lvl="1"/>
            <a:r>
              <a:rPr lang="en-CA" dirty="0"/>
              <a:t>Stay away from acidic food and drinks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416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AD655C-E62D-4535-B820-C9883355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History of mumps and Vaccination in </a:t>
            </a:r>
            <a:r>
              <a:rPr lang="en-CA" dirty="0" smtClean="0"/>
              <a:t>Canada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AE5B9-878D-4B6A-A2AA-D2EC71B3A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Before Vaccine 30,000 cases Annually in Canada.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1980-81 detailed study of mumps was carried out in Alberta</a:t>
            </a:r>
          </a:p>
          <a:p>
            <a:pPr lvl="1">
              <a:buFontTx/>
              <a:buChar char="-"/>
            </a:pPr>
            <a:r>
              <a:rPr lang="en-CA" dirty="0" smtClean="0"/>
              <a:t>During one year period 1/6 susceptible children was infected with mumps.</a:t>
            </a:r>
          </a:p>
          <a:p>
            <a:pPr lvl="1">
              <a:buFontTx/>
              <a:buChar char="-"/>
            </a:pPr>
            <a:endParaRPr lang="en-C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Before mumps vaccination programs began in early 1970’s mumps was the most common cause of encephalitis in children.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/>
              <a:t>Mumps not common in NL due to high immunization rates.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0078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AA9D5-B538-46EA-AFA5-71C4E11F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Current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A7394-FFB1-4FDB-B91C-D1ECD8152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of February 1, 2018 there has been 22 cases of mumps noted in EH.</a:t>
            </a:r>
          </a:p>
          <a:p>
            <a:r>
              <a:rPr lang="en-CA" dirty="0" smtClean="0"/>
              <a:t>96% of 2 year olds were immunized with 2 doses of MMR.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871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C7E21-D623-4BD5-974D-F000AC11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the staff Nurse has mumps!!!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1E19E-2FF4-48FB-B3F4-4AAF78BE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Don’t panic</a:t>
            </a:r>
          </a:p>
          <a:p>
            <a:r>
              <a:rPr lang="en-CA" dirty="0"/>
              <a:t>Line list of patients that were in contact over past 7 days</a:t>
            </a:r>
          </a:p>
          <a:p>
            <a:pPr lvl="1"/>
            <a:r>
              <a:rPr lang="en-CA" dirty="0"/>
              <a:t>Note year of birth and mumps history or immunization status if known</a:t>
            </a:r>
          </a:p>
          <a:p>
            <a:r>
              <a:rPr lang="en-CA" dirty="0"/>
              <a:t>Contact OHN who will need list of staff that also worked with nurse during infectious period</a:t>
            </a:r>
          </a:p>
          <a:p>
            <a:r>
              <a:rPr lang="en-CA" dirty="0"/>
              <a:t>Make sure nurse has had testing done and MOH is notified</a:t>
            </a:r>
          </a:p>
          <a:p>
            <a:r>
              <a:rPr lang="en-CA" dirty="0"/>
              <a:t>All health care workers not vaccinated or refusing vaccination have to be off work from day 12 to day 25. Those that have the two MMR can continue to work</a:t>
            </a:r>
          </a:p>
        </p:txBody>
      </p:sp>
    </p:spTree>
    <p:extLst>
      <p:ext uri="{BB962C8B-B14F-4D97-AF65-F5344CB8AC3E}">
        <p14:creationId xmlns:p14="http://schemas.microsoft.com/office/powerpoint/2010/main" val="251501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D3D6F-D293-4177-B79E-A0AC1C05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616711D-5523-41B2-A3A4-3524F24D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526" y="2603500"/>
            <a:ext cx="4504074" cy="4248560"/>
          </a:xfrm>
        </p:spPr>
      </p:pic>
    </p:spTree>
    <p:extLst>
      <p:ext uri="{BB962C8B-B14F-4D97-AF65-F5344CB8AC3E}">
        <p14:creationId xmlns:p14="http://schemas.microsoft.com/office/powerpoint/2010/main" val="164605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758F3F-0C3A-471D-A262-E468F444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is Mumps?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B2EC883-3D08-400C-97ED-BFA4F90E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37" y="2254250"/>
            <a:ext cx="2349500" cy="2349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152" y="2420007"/>
            <a:ext cx="8261131" cy="4043855"/>
          </a:xfrm>
        </p:spPr>
        <p:txBody>
          <a:bodyPr/>
          <a:lstStyle/>
          <a:p>
            <a:r>
              <a:rPr lang="en-CA" dirty="0" smtClean="0"/>
              <a:t>Mumps is an infection caused by the mumps virus</a:t>
            </a:r>
          </a:p>
          <a:p>
            <a:r>
              <a:rPr lang="en-CA" dirty="0" smtClean="0"/>
              <a:t>The infection can cause fever, headache, and swelling glands around the jaw and cheeks.</a:t>
            </a:r>
          </a:p>
          <a:p>
            <a:r>
              <a:rPr lang="en-CA" dirty="0" smtClean="0"/>
              <a:t>Cause meningitis; About 1/10 people with mumps gets meningitis.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82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67695C-EE18-4E91-84D4-3722ABED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Signs and Symptoms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F0FAD49-BF25-4950-AE5C-06ABDB5F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028" y="2202025"/>
            <a:ext cx="7937867" cy="4432040"/>
          </a:xfrm>
        </p:spPr>
      </p:pic>
    </p:spTree>
    <p:extLst>
      <p:ext uri="{BB962C8B-B14F-4D97-AF65-F5344CB8AC3E}">
        <p14:creationId xmlns:p14="http://schemas.microsoft.com/office/powerpoint/2010/main" val="742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EAAFC-8E2F-41DA-888E-C6E0E687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are you Contagious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D29889-5F2D-4CEF-9EB0-3DFF4973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073" y="3652761"/>
            <a:ext cx="7578498" cy="2231571"/>
          </a:xfrm>
        </p:spPr>
        <p:txBody>
          <a:bodyPr/>
          <a:lstStyle/>
          <a:p>
            <a:r>
              <a:rPr lang="en-CA" dirty="0"/>
              <a:t>Individuals are infectious up to seven days before and five days following swelling of the salivary glands</a:t>
            </a:r>
          </a:p>
          <a:p>
            <a:r>
              <a:rPr lang="en-CA" dirty="0"/>
              <a:t>Incubation period can range from 12 to 25 days</a:t>
            </a:r>
          </a:p>
        </p:txBody>
      </p:sp>
    </p:spTree>
    <p:extLst>
      <p:ext uri="{BB962C8B-B14F-4D97-AF65-F5344CB8AC3E}">
        <p14:creationId xmlns:p14="http://schemas.microsoft.com/office/powerpoint/2010/main" val="270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AEE96-7849-482E-BE3B-221936BF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AF58E4-D551-415B-9CA4-BC11369A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036" y="3412493"/>
            <a:ext cx="5120010" cy="24718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Immunocompromised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People born after 1970 and before 1983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Children under the age of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Pregnant women in first trimester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878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F8A916-7E27-4847-BE1B-3FF070A0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Risky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B9D93D-E049-4FB0-9DE2-59A502E1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74" y="3026599"/>
            <a:ext cx="7678652" cy="2857733"/>
          </a:xfrm>
        </p:spPr>
        <p:txBody>
          <a:bodyPr/>
          <a:lstStyle/>
          <a:p>
            <a:r>
              <a:rPr lang="en-CA" dirty="0"/>
              <a:t>Living in close quarters</a:t>
            </a:r>
          </a:p>
          <a:p>
            <a:r>
              <a:rPr lang="en-CA" dirty="0"/>
              <a:t>Participation in sporting events</a:t>
            </a:r>
          </a:p>
          <a:p>
            <a:r>
              <a:rPr lang="en-CA" dirty="0"/>
              <a:t>Kissing, coughing, and sneezing</a:t>
            </a:r>
          </a:p>
          <a:p>
            <a:r>
              <a:rPr lang="en-CA" dirty="0"/>
              <a:t>Sharing food, drinks or eating utensils</a:t>
            </a:r>
          </a:p>
          <a:p>
            <a:r>
              <a:rPr lang="en-CA" dirty="0"/>
              <a:t>Sharing toothbrushes, mouthguards, towels, cigarettes, or lipstick</a:t>
            </a:r>
          </a:p>
          <a:p>
            <a:r>
              <a:rPr lang="en-CA" dirty="0"/>
              <a:t>Sharing Mouthed toys or musical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26294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F80247-CF6D-4405-9E73-AC7A452F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62" y="0"/>
            <a:ext cx="916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636235-0F1D-443C-8CF6-30A68621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516478-40E7-43C3-816B-80EEF23C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2 doses of mumps vaccine</a:t>
            </a:r>
          </a:p>
          <a:p>
            <a:r>
              <a:rPr lang="en-CA" dirty="0"/>
              <a:t>Reduce exposures to others mouth and nasal secretions…</a:t>
            </a:r>
            <a:r>
              <a:rPr lang="en-CA" dirty="0" err="1"/>
              <a:t>i.e</a:t>
            </a:r>
            <a:r>
              <a:rPr lang="en-CA" dirty="0"/>
              <a:t> stop sharing</a:t>
            </a:r>
          </a:p>
          <a:p>
            <a:r>
              <a:rPr lang="en-CA" dirty="0"/>
              <a:t>Wash hands well and often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1613CB-CCD1-4ADE-9959-8D5D451A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61" y="3898900"/>
            <a:ext cx="5461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275FAD-AFBF-4070-8B21-C1A1F28A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isolate with droplet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E7163B-9AE8-40E2-9F1E-6C92EEC3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422" y="2909153"/>
            <a:ext cx="6596473" cy="2975179"/>
          </a:xfrm>
        </p:spPr>
        <p:txBody>
          <a:bodyPr/>
          <a:lstStyle/>
          <a:p>
            <a:r>
              <a:rPr lang="en-CA" dirty="0"/>
              <a:t>Known exposure with unknown immunity</a:t>
            </a:r>
          </a:p>
          <a:p>
            <a:pPr lvl="1"/>
            <a:r>
              <a:rPr lang="en-CA" dirty="0"/>
              <a:t>Isolate 12 days after exposure up to day 25</a:t>
            </a:r>
          </a:p>
          <a:p>
            <a:pPr lvl="1"/>
            <a:endParaRPr lang="en-CA" dirty="0"/>
          </a:p>
          <a:p>
            <a:endParaRPr lang="en-CA" dirty="0"/>
          </a:p>
          <a:p>
            <a:r>
              <a:rPr lang="en-CA" dirty="0"/>
              <a:t>Suspected/known case</a:t>
            </a:r>
          </a:p>
          <a:p>
            <a:pPr lvl="1"/>
            <a:r>
              <a:rPr lang="en-CA" dirty="0"/>
              <a:t>Pts with signs and symptoms of mumps are isolated up to 5 days after onset of symptoms</a:t>
            </a:r>
          </a:p>
        </p:txBody>
      </p:sp>
    </p:spTree>
    <p:extLst>
      <p:ext uri="{BB962C8B-B14F-4D97-AF65-F5344CB8AC3E}">
        <p14:creationId xmlns:p14="http://schemas.microsoft.com/office/powerpoint/2010/main" val="133079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</TotalTime>
  <Words>530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Mumps</vt:lpstr>
      <vt:lpstr>What is Mumps?</vt:lpstr>
      <vt:lpstr>Signs and Symptoms</vt:lpstr>
      <vt:lpstr>When are you Contagious</vt:lpstr>
      <vt:lpstr>At Risk</vt:lpstr>
      <vt:lpstr>Risky behaviours</vt:lpstr>
      <vt:lpstr>PowerPoint Presentation</vt:lpstr>
      <vt:lpstr>Prevention</vt:lpstr>
      <vt:lpstr>When to isolate with droplet precautions</vt:lpstr>
      <vt:lpstr>Testing</vt:lpstr>
      <vt:lpstr>Testing</vt:lpstr>
      <vt:lpstr>Posted in Emergency Department</vt:lpstr>
      <vt:lpstr>PowerPoint Presentation</vt:lpstr>
      <vt:lpstr>Treatment</vt:lpstr>
      <vt:lpstr>History of mumps and Vaccination in Canada</vt:lpstr>
      <vt:lpstr>Current Outbreak</vt:lpstr>
      <vt:lpstr>When the staff Nurse has mumps!!!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Mumps</dc:title>
  <dc:creator>Donna Penney</dc:creator>
  <cp:lastModifiedBy>Mark Graham</cp:lastModifiedBy>
  <cp:revision>22</cp:revision>
  <cp:lastPrinted>2018-02-05T17:50:17Z</cp:lastPrinted>
  <dcterms:created xsi:type="dcterms:W3CDTF">2018-01-30T00:29:59Z</dcterms:created>
  <dcterms:modified xsi:type="dcterms:W3CDTF">2018-07-10T12:46:35Z</dcterms:modified>
</cp:coreProperties>
</file>